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8" r:id="rId2"/>
    <p:sldId id="259" r:id="rId3"/>
    <p:sldId id="260" r:id="rId4"/>
    <p:sldId id="263"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45A25B-2C87-4252-B6A4-658C22A2DA1B}" v="2" dt="2023-04-17T16:29:15.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2106" y="12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82091-7975-7C75-F34A-79CB1322AE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DC74F3-0600-DD9C-2E4E-CDD1C9F7B9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19CD35-A2EA-9279-75F4-A163D15E55DC}"/>
              </a:ext>
            </a:extLst>
          </p:cNvPr>
          <p:cNvSpPr>
            <a:spLocks noGrp="1"/>
          </p:cNvSpPr>
          <p:nvPr>
            <p:ph type="dt" sz="half" idx="10"/>
          </p:nvPr>
        </p:nvSpPr>
        <p:spPr/>
        <p:txBody>
          <a:bodyPr/>
          <a:lstStyle/>
          <a:p>
            <a:fld id="{198FF9A4-2B53-492A-A55D-AEB61C61AED3}" type="datetimeFigureOut">
              <a:rPr lang="en-US" smtClean="0"/>
              <a:t>3/12/2024</a:t>
            </a:fld>
            <a:endParaRPr lang="en-US" dirty="0"/>
          </a:p>
        </p:txBody>
      </p:sp>
      <p:sp>
        <p:nvSpPr>
          <p:cNvPr id="5" name="Footer Placeholder 4">
            <a:extLst>
              <a:ext uri="{FF2B5EF4-FFF2-40B4-BE49-F238E27FC236}">
                <a16:creationId xmlns:a16="http://schemas.microsoft.com/office/drawing/2014/main" id="{1B786C17-8513-B048-50F8-58A802819A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C5C103-F352-10DE-F97E-4DEB16CFC3A2}"/>
              </a:ext>
            </a:extLst>
          </p:cNvPr>
          <p:cNvSpPr>
            <a:spLocks noGrp="1"/>
          </p:cNvSpPr>
          <p:nvPr>
            <p:ph type="sldNum" sz="quarter" idx="12"/>
          </p:nvPr>
        </p:nvSpPr>
        <p:spPr/>
        <p:txBody>
          <a:bodyPr/>
          <a:lstStyle/>
          <a:p>
            <a:fld id="{7E78DFE2-325D-4B53-8A83-EBB4903CA593}" type="slidenum">
              <a:rPr lang="en-US" smtClean="0"/>
              <a:t>‹#›</a:t>
            </a:fld>
            <a:endParaRPr lang="en-US" dirty="0"/>
          </a:p>
        </p:txBody>
      </p:sp>
    </p:spTree>
    <p:extLst>
      <p:ext uri="{BB962C8B-B14F-4D97-AF65-F5344CB8AC3E}">
        <p14:creationId xmlns:p14="http://schemas.microsoft.com/office/powerpoint/2010/main" val="410501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0A831-BB14-52B9-9165-914DA0AA15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EE4928-3F2B-B3D1-0A95-7C0D6E89CA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E05FBE-4276-10CB-7352-4DFF955B99FE}"/>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5" name="Footer Placeholder 4">
            <a:extLst>
              <a:ext uri="{FF2B5EF4-FFF2-40B4-BE49-F238E27FC236}">
                <a16:creationId xmlns:a16="http://schemas.microsoft.com/office/drawing/2014/main" id="{78F3BFE6-F412-B710-2F68-7F0B47B399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B37A12-7E48-0E57-3001-33E83115663A}"/>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1305206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426C16-B87C-6F8D-26D1-EFED990EA4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A0CD8A-0434-502A-1ACB-30D806F348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5CB3D-449E-0689-1FAD-38787875B1AC}"/>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5" name="Footer Placeholder 4">
            <a:extLst>
              <a:ext uri="{FF2B5EF4-FFF2-40B4-BE49-F238E27FC236}">
                <a16:creationId xmlns:a16="http://schemas.microsoft.com/office/drawing/2014/main" id="{5056F354-B8DC-8FC1-4133-0EADDA7FD8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9F5D49-3744-EB8B-679C-51850869D933}"/>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2358453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7BEE6-34EB-670E-0EDA-1E63DB062A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771C64-061A-C469-050E-334734E600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BA3C4-C9FF-823F-AA47-8F12898D761B}"/>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5" name="Footer Placeholder 4">
            <a:extLst>
              <a:ext uri="{FF2B5EF4-FFF2-40B4-BE49-F238E27FC236}">
                <a16:creationId xmlns:a16="http://schemas.microsoft.com/office/drawing/2014/main" id="{83AF1B4F-559F-6225-5383-C9DF97BAB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E7D84-6D39-3126-3D72-5799F9FFD419}"/>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73799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DD2B9-4AF7-CBC8-4419-E909CD53FE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6CFC11-C9E9-0AD2-613B-292ED1E28D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273434-6BA4-6924-6CC9-193DC92958D4}"/>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5" name="Footer Placeholder 4">
            <a:extLst>
              <a:ext uri="{FF2B5EF4-FFF2-40B4-BE49-F238E27FC236}">
                <a16:creationId xmlns:a16="http://schemas.microsoft.com/office/drawing/2014/main" id="{D11E0FB4-D06D-65BE-346E-07215E055F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ED048F-162B-01F8-47DB-349B27A11210}"/>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41827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022EF-E4CF-13D6-8B35-59B6820D09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A5109-5A7B-8BAA-E7DF-77DCAB3BF2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E0B1B5-E08A-15E7-437B-36633466B4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796876-7E25-F0CF-31F7-BEE1DCD8991B}"/>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6" name="Footer Placeholder 5">
            <a:extLst>
              <a:ext uri="{FF2B5EF4-FFF2-40B4-BE49-F238E27FC236}">
                <a16:creationId xmlns:a16="http://schemas.microsoft.com/office/drawing/2014/main" id="{B7102014-CCE8-6CC9-B3B0-E13BC6CA87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827A4-BD51-5774-423A-F07BAFAA9C5D}"/>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376242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ECE7-053C-525A-DEBA-04457FE3AC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D2F34C-3FB2-A66D-5F4A-A678939D47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EDF40D-B238-271F-C601-F7FF54ABEA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7B1EC9-ADA4-5EB0-C02E-A9C593C027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3F5C5F-8656-8845-3096-E7550FBFB8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B21316-7969-7E27-F581-9BBC9375CA40}"/>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8" name="Footer Placeholder 7">
            <a:extLst>
              <a:ext uri="{FF2B5EF4-FFF2-40B4-BE49-F238E27FC236}">
                <a16:creationId xmlns:a16="http://schemas.microsoft.com/office/drawing/2014/main" id="{E8BD9D9A-C195-DF17-2D67-F331144B50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FE7C82-B7DF-FD2F-655F-3E9EAA985768}"/>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73048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3D579-28EA-0B1A-9C00-2713BB3AC5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B104E5-B128-A259-E8CB-49AC0F6282E3}"/>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4" name="Footer Placeholder 3">
            <a:extLst>
              <a:ext uri="{FF2B5EF4-FFF2-40B4-BE49-F238E27FC236}">
                <a16:creationId xmlns:a16="http://schemas.microsoft.com/office/drawing/2014/main" id="{BA265254-1366-C20C-4C00-8CD8A0F915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9DEB10-7BF1-AA0C-705B-469AD5B3BCC1}"/>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2066448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06E8AC-B9D8-DA39-02C5-5D7D6D6C4AF5}"/>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3" name="Footer Placeholder 2">
            <a:extLst>
              <a:ext uri="{FF2B5EF4-FFF2-40B4-BE49-F238E27FC236}">
                <a16:creationId xmlns:a16="http://schemas.microsoft.com/office/drawing/2014/main" id="{9DA3F2A8-7A6B-BB97-8532-0748A4A433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00EE1FA-180E-3152-FDD9-2DF3A6A5B798}"/>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130918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6B69B-E703-B85E-126F-891F2436A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696C47-E2CB-A1DD-4392-5D0AE4D33F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ACB2A1-B493-49A6-B977-F804500AD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45CE08-8B1F-6CDE-492E-ABB0F7220B28}"/>
              </a:ext>
            </a:extLst>
          </p:cNvPr>
          <p:cNvSpPr>
            <a:spLocks noGrp="1"/>
          </p:cNvSpPr>
          <p:nvPr>
            <p:ph type="dt" sz="half" idx="10"/>
          </p:nvPr>
        </p:nvSpPr>
        <p:spPr/>
        <p:txBody>
          <a:bodyPr/>
          <a:lstStyle/>
          <a:p>
            <a:fld id="{198FF9A4-2B53-492A-A55D-AEB61C61AED3}" type="datetimeFigureOut">
              <a:rPr lang="en-US" smtClean="0"/>
              <a:t>3/12/2024</a:t>
            </a:fld>
            <a:endParaRPr lang="en-US"/>
          </a:p>
        </p:txBody>
      </p:sp>
      <p:sp>
        <p:nvSpPr>
          <p:cNvPr id="6" name="Footer Placeholder 5">
            <a:extLst>
              <a:ext uri="{FF2B5EF4-FFF2-40B4-BE49-F238E27FC236}">
                <a16:creationId xmlns:a16="http://schemas.microsoft.com/office/drawing/2014/main" id="{E9D2AA2C-A326-74F7-4B5B-65F02E22B7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792045F-186D-AFAA-C111-635151B401D9}"/>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423536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E1FBB-2591-B826-1272-0ACB21F35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8FA990-AD3A-4F2A-BD0A-F8EAE632F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5BAA13-E3E9-E890-9CF0-06685861BA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DF47B-BFA8-936C-7034-E7172D2D52A7}"/>
              </a:ext>
            </a:extLst>
          </p:cNvPr>
          <p:cNvSpPr>
            <a:spLocks noGrp="1"/>
          </p:cNvSpPr>
          <p:nvPr>
            <p:ph type="dt" sz="half" idx="10"/>
          </p:nvPr>
        </p:nvSpPr>
        <p:spPr/>
        <p:txBody>
          <a:bodyPr/>
          <a:lstStyle/>
          <a:p>
            <a:fld id="{198FF9A4-2B53-492A-A55D-AEB61C61AED3}" type="datetimeFigureOut">
              <a:rPr lang="en-US" smtClean="0"/>
              <a:t>3/12/2024</a:t>
            </a:fld>
            <a:endParaRPr lang="en-US" dirty="0"/>
          </a:p>
        </p:txBody>
      </p:sp>
      <p:sp>
        <p:nvSpPr>
          <p:cNvPr id="6" name="Footer Placeholder 5">
            <a:extLst>
              <a:ext uri="{FF2B5EF4-FFF2-40B4-BE49-F238E27FC236}">
                <a16:creationId xmlns:a16="http://schemas.microsoft.com/office/drawing/2014/main" id="{54F821B8-E361-227B-4DCE-8820CF340B7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CFDA83-2552-621B-517B-58C9E11D747C}"/>
              </a:ext>
            </a:extLst>
          </p:cNvPr>
          <p:cNvSpPr>
            <a:spLocks noGrp="1"/>
          </p:cNvSpPr>
          <p:nvPr>
            <p:ph type="sldNum" sz="quarter" idx="12"/>
          </p:nvPr>
        </p:nvSpPr>
        <p:spPr/>
        <p:txBody>
          <a:bodyPr/>
          <a:lstStyle/>
          <a:p>
            <a:fld id="{7E78DFE2-325D-4B53-8A83-EBB4903CA593}" type="slidenum">
              <a:rPr lang="en-US" smtClean="0"/>
              <a:t>‹#›</a:t>
            </a:fld>
            <a:endParaRPr lang="en-US"/>
          </a:p>
        </p:txBody>
      </p:sp>
    </p:spTree>
    <p:extLst>
      <p:ext uri="{BB962C8B-B14F-4D97-AF65-F5344CB8AC3E}">
        <p14:creationId xmlns:p14="http://schemas.microsoft.com/office/powerpoint/2010/main" val="848455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6E1670-BACC-5693-E799-FC5378B5E8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D49D88-AE23-E853-A3F5-973398118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3CA5EC-7EB2-820E-748E-A049BC105D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FF9A4-2B53-492A-A55D-AEB61C61AED3}" type="datetimeFigureOut">
              <a:rPr lang="en-US" smtClean="0"/>
              <a:t>3/12/2024</a:t>
            </a:fld>
            <a:endParaRPr lang="en-US" dirty="0"/>
          </a:p>
        </p:txBody>
      </p:sp>
      <p:sp>
        <p:nvSpPr>
          <p:cNvPr id="5" name="Footer Placeholder 4">
            <a:extLst>
              <a:ext uri="{FF2B5EF4-FFF2-40B4-BE49-F238E27FC236}">
                <a16:creationId xmlns:a16="http://schemas.microsoft.com/office/drawing/2014/main" id="{74801F5D-CD31-EF72-34E0-4779BA14FF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C27D38-784F-EF5A-A3B6-9C54BC2442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78DFE2-325D-4B53-8A83-EBB4903CA593}" type="slidenum">
              <a:rPr lang="en-US" smtClean="0"/>
              <a:t>‹#›</a:t>
            </a:fld>
            <a:endParaRPr lang="en-US" dirty="0"/>
          </a:p>
        </p:txBody>
      </p:sp>
    </p:spTree>
    <p:extLst>
      <p:ext uri="{BB962C8B-B14F-4D97-AF65-F5344CB8AC3E}">
        <p14:creationId xmlns:p14="http://schemas.microsoft.com/office/powerpoint/2010/main" val="394563359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DB10FD9-B868-8979-9C58-E33CFA3C5D73}"/>
              </a:ext>
            </a:extLst>
          </p:cNvPr>
          <p:cNvSpPr txBox="1">
            <a:spLocks/>
          </p:cNvSpPr>
          <p:nvPr/>
        </p:nvSpPr>
        <p:spPr>
          <a:xfrm>
            <a:off x="312874" y="834424"/>
            <a:ext cx="7819748" cy="434151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dirty="0">
                <a:solidFill>
                  <a:srgbClr val="00B050"/>
                </a:solidFill>
              </a:rPr>
              <a:t>Heather </a:t>
            </a:r>
            <a:r>
              <a:rPr lang="en-US" sz="2800" b="1" dirty="0" err="1">
                <a:solidFill>
                  <a:srgbClr val="00B050"/>
                </a:solidFill>
              </a:rPr>
              <a:t>Prutzman</a:t>
            </a:r>
            <a:r>
              <a:rPr lang="en-US" sz="2800" b="1" dirty="0">
                <a:solidFill>
                  <a:srgbClr val="00B050"/>
                </a:solidFill>
              </a:rPr>
              <a:t> and Joey Savage</a:t>
            </a:r>
            <a:br>
              <a:rPr lang="en-US" sz="2800" b="1" dirty="0">
                <a:solidFill>
                  <a:srgbClr val="00B050"/>
                </a:solidFill>
              </a:rPr>
            </a:br>
            <a:r>
              <a:rPr lang="en-US" sz="2800" i="1" dirty="0">
                <a:solidFill>
                  <a:srgbClr val="00B050"/>
                </a:solidFill>
              </a:rPr>
              <a:t>Transplant Recipient and Organ Donor</a:t>
            </a:r>
            <a:br>
              <a:rPr lang="en-US" dirty="0"/>
            </a:br>
            <a:br>
              <a:rPr lang="en-US" dirty="0"/>
            </a:br>
            <a:r>
              <a:rPr lang="en-US" sz="1800" dirty="0">
                <a:solidFill>
                  <a:schemeClr val="bg2">
                    <a:lumMod val="25000"/>
                  </a:schemeClr>
                </a:solidFill>
              </a:rPr>
              <a:t>Heather, formerly of Newton, faced unbearable loss when her son Joey passed away at the age of 25 due to a tragic car accident. However, it gave her peace to know that a special part of Joey will continue to live on thanks to his selfless decision to register as an organ and tissue donor. Heather was able to meet Jim, the recipient of Joey's heart. As she listened to Joey’s heart beat inside of Jim, she whispered, “I love you buddy always and forever.” In 2019, Heather’s touching story took another amazing turn when she underwent a successful spine surgery that included two pieces of Joey’s donated bones that were a perfect match! “This was Joey’s way of saying ‘Keep going mom, I got your back, you got this,’” said Heather. “I know that Joey is rallying around me so I will never be alone.”</a:t>
            </a:r>
          </a:p>
        </p:txBody>
      </p:sp>
      <p:pic>
        <p:nvPicPr>
          <p:cNvPr id="3" name="Picture 2">
            <a:extLst>
              <a:ext uri="{FF2B5EF4-FFF2-40B4-BE49-F238E27FC236}">
                <a16:creationId xmlns:a16="http://schemas.microsoft.com/office/drawing/2014/main" id="{CEA01F4F-833C-4E73-A391-44412F7284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93582" y="939066"/>
            <a:ext cx="3692464" cy="369246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Logo&#10;&#10;Description automatically generated">
            <a:extLst>
              <a:ext uri="{FF2B5EF4-FFF2-40B4-BE49-F238E27FC236}">
                <a16:creationId xmlns:a16="http://schemas.microsoft.com/office/drawing/2014/main" id="{C72C06C1-B65E-7E56-AD73-FF3449331F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834" y="5759313"/>
            <a:ext cx="1792645" cy="1004319"/>
          </a:xfrm>
          <a:prstGeom prst="rect">
            <a:avLst/>
          </a:prstGeom>
        </p:spPr>
      </p:pic>
      <p:sp>
        <p:nvSpPr>
          <p:cNvPr id="6" name="TextBox 5">
            <a:extLst>
              <a:ext uri="{FF2B5EF4-FFF2-40B4-BE49-F238E27FC236}">
                <a16:creationId xmlns:a16="http://schemas.microsoft.com/office/drawing/2014/main" id="{99297029-059C-690A-52D3-F112B70A9E78}"/>
              </a:ext>
            </a:extLst>
          </p:cNvPr>
          <p:cNvSpPr txBox="1"/>
          <p:nvPr/>
        </p:nvSpPr>
        <p:spPr>
          <a:xfrm>
            <a:off x="435111" y="5349974"/>
            <a:ext cx="11321777" cy="400110"/>
          </a:xfrm>
          <a:prstGeom prst="rect">
            <a:avLst/>
          </a:prstGeom>
          <a:noFill/>
        </p:spPr>
        <p:txBody>
          <a:bodyPr wrap="square" rtlCol="0">
            <a:spAutoFit/>
          </a:bodyPr>
          <a:lstStyle/>
          <a:p>
            <a:r>
              <a:rPr lang="en-US" sz="2000" b="1" dirty="0">
                <a:solidFill>
                  <a:srgbClr val="0070C0"/>
                </a:solidFill>
              </a:rPr>
              <a:t>Join the National Donate Life Registry as an organ and tissue donor at NJSharingNetwork.org. </a:t>
            </a:r>
          </a:p>
        </p:txBody>
      </p:sp>
      <p:sp>
        <p:nvSpPr>
          <p:cNvPr id="4" name="TextBox 3">
            <a:extLst>
              <a:ext uri="{FF2B5EF4-FFF2-40B4-BE49-F238E27FC236}">
                <a16:creationId xmlns:a16="http://schemas.microsoft.com/office/drawing/2014/main" id="{E6AAFE40-AEAA-0956-554B-272124C88D80}"/>
              </a:ext>
            </a:extLst>
          </p:cNvPr>
          <p:cNvSpPr txBox="1"/>
          <p:nvPr/>
        </p:nvSpPr>
        <p:spPr>
          <a:xfrm>
            <a:off x="373834" y="15736"/>
            <a:ext cx="11077303" cy="923330"/>
          </a:xfrm>
          <a:prstGeom prst="rect">
            <a:avLst/>
          </a:prstGeom>
          <a:noFill/>
        </p:spPr>
        <p:txBody>
          <a:bodyPr wrap="square" rtlCol="0">
            <a:spAutoFit/>
          </a:bodyPr>
          <a:lstStyle/>
          <a:p>
            <a:r>
              <a:rPr lang="en-US" sz="5400" b="1" dirty="0">
                <a:solidFill>
                  <a:srgbClr val="0070C0"/>
                </a:solidFill>
              </a:rPr>
              <a:t>Stories of Hope  </a:t>
            </a:r>
          </a:p>
        </p:txBody>
      </p:sp>
      <p:pic>
        <p:nvPicPr>
          <p:cNvPr id="8" name="Picture 7" descr="Icon, qr code&#10;&#10;Description automatically generated">
            <a:extLst>
              <a:ext uri="{FF2B5EF4-FFF2-40B4-BE49-F238E27FC236}">
                <a16:creationId xmlns:a16="http://schemas.microsoft.com/office/drawing/2014/main" id="{AB4853CF-63AF-0121-2319-1DBC14AA7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7476" y="6092600"/>
            <a:ext cx="718783" cy="596104"/>
          </a:xfrm>
          <a:prstGeom prst="rect">
            <a:avLst/>
          </a:prstGeom>
        </p:spPr>
      </p:pic>
    </p:spTree>
    <p:extLst>
      <p:ext uri="{BB962C8B-B14F-4D97-AF65-F5344CB8AC3E}">
        <p14:creationId xmlns:p14="http://schemas.microsoft.com/office/powerpoint/2010/main" val="698531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DB10FD9-B868-8979-9C58-E33CFA3C5D73}"/>
              </a:ext>
            </a:extLst>
          </p:cNvPr>
          <p:cNvSpPr txBox="1">
            <a:spLocks/>
          </p:cNvSpPr>
          <p:nvPr/>
        </p:nvSpPr>
        <p:spPr>
          <a:xfrm>
            <a:off x="309936" y="899756"/>
            <a:ext cx="7819748" cy="434151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i="1" dirty="0" err="1">
                <a:solidFill>
                  <a:srgbClr val="00B050"/>
                </a:solidFill>
              </a:rPr>
              <a:t>Lilyanne</a:t>
            </a:r>
            <a:r>
              <a:rPr lang="en-US" sz="2800" b="1" i="1" dirty="0">
                <a:solidFill>
                  <a:srgbClr val="00B050"/>
                </a:solidFill>
              </a:rPr>
              <a:t> “Lily” James  </a:t>
            </a:r>
            <a:br>
              <a:rPr lang="en-US" sz="2800" b="1" i="1" dirty="0">
                <a:solidFill>
                  <a:srgbClr val="00B050"/>
                </a:solidFill>
              </a:rPr>
            </a:br>
            <a:r>
              <a:rPr lang="en-US" sz="2800" i="1" dirty="0">
                <a:solidFill>
                  <a:srgbClr val="00B050"/>
                </a:solidFill>
              </a:rPr>
              <a:t>Organ Donor </a:t>
            </a:r>
          </a:p>
          <a:p>
            <a:r>
              <a:rPr lang="en-US" sz="1800" dirty="0">
                <a:solidFill>
                  <a:schemeClr val="bg2">
                    <a:lumMod val="25000"/>
                  </a:schemeClr>
                </a:solidFill>
              </a:rPr>
              <a:t>Lieutenant Craig James of Avenel has been overwhelmed by the support he has received from people throughout New Jersey and beyond following the tragic passing of his wife Denise and their three-year-old daughter </a:t>
            </a:r>
            <a:r>
              <a:rPr lang="en-US" sz="1800" dirty="0" err="1">
                <a:solidFill>
                  <a:schemeClr val="bg2">
                    <a:lumMod val="25000"/>
                  </a:schemeClr>
                </a:solidFill>
              </a:rPr>
              <a:t>Lilyanne</a:t>
            </a:r>
            <a:r>
              <a:rPr lang="en-US" sz="1800" dirty="0">
                <a:solidFill>
                  <a:schemeClr val="bg2">
                    <a:lumMod val="25000"/>
                  </a:schemeClr>
                </a:solidFill>
              </a:rPr>
              <a:t> (Lily) in a tragic motor vehicle accident.</a:t>
            </a:r>
            <a:br>
              <a:rPr lang="en-US" sz="1800" dirty="0">
                <a:solidFill>
                  <a:schemeClr val="bg2">
                    <a:lumMod val="25000"/>
                  </a:schemeClr>
                </a:solidFill>
              </a:rPr>
            </a:br>
            <a:br>
              <a:rPr lang="en-US" sz="1800" dirty="0">
                <a:solidFill>
                  <a:schemeClr val="bg2">
                    <a:lumMod val="25000"/>
                  </a:schemeClr>
                </a:solidFill>
              </a:rPr>
            </a:br>
            <a:r>
              <a:rPr lang="en-US" sz="1800" dirty="0">
                <a:solidFill>
                  <a:schemeClr val="bg2">
                    <a:lumMod val="25000"/>
                  </a:schemeClr>
                </a:solidFill>
              </a:rPr>
              <a:t>Craig says he has found some comfort in knowing that Lily gave the ultimate gift of life to others as an organ donor. Her donated heart and liver saved the lives of two 2-year-old boys. “I want everyone to know that Lily is a hero,” said Craig. “I am amazed that nearly everyone that I speak with says that they have now checked the box to register as donors. It is truly a silver lining that so many lives can be saved and enhanced in the future thanks to Lily.”</a:t>
            </a:r>
          </a:p>
        </p:txBody>
      </p:sp>
      <p:pic>
        <p:nvPicPr>
          <p:cNvPr id="2050" name="Picture 2">
            <a:extLst>
              <a:ext uri="{FF2B5EF4-FFF2-40B4-BE49-F238E27FC236}">
                <a16:creationId xmlns:a16="http://schemas.microsoft.com/office/drawing/2014/main" id="{6A723B05-C81A-A623-F2DC-E68D72DFB2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7272" y="704675"/>
            <a:ext cx="3368484" cy="440725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E106542-03FC-67D6-C499-31E15D7AA69B}"/>
              </a:ext>
            </a:extLst>
          </p:cNvPr>
          <p:cNvSpPr txBox="1"/>
          <p:nvPr/>
        </p:nvSpPr>
        <p:spPr>
          <a:xfrm>
            <a:off x="373834" y="15736"/>
            <a:ext cx="11077303" cy="923330"/>
          </a:xfrm>
          <a:prstGeom prst="rect">
            <a:avLst/>
          </a:prstGeom>
          <a:noFill/>
        </p:spPr>
        <p:txBody>
          <a:bodyPr wrap="square" rtlCol="0">
            <a:spAutoFit/>
          </a:bodyPr>
          <a:lstStyle/>
          <a:p>
            <a:r>
              <a:rPr lang="en-US" sz="5400" b="1" dirty="0">
                <a:solidFill>
                  <a:srgbClr val="0070C0"/>
                </a:solidFill>
              </a:rPr>
              <a:t>Stories of Hope  </a:t>
            </a:r>
          </a:p>
        </p:txBody>
      </p:sp>
      <p:pic>
        <p:nvPicPr>
          <p:cNvPr id="8" name="Picture 7" descr="Logo&#10;&#10;Description automatically generated">
            <a:extLst>
              <a:ext uri="{FF2B5EF4-FFF2-40B4-BE49-F238E27FC236}">
                <a16:creationId xmlns:a16="http://schemas.microsoft.com/office/drawing/2014/main" id="{D9693DC2-8829-A006-C7A6-A72B10A651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834" y="5759313"/>
            <a:ext cx="1792645" cy="1004319"/>
          </a:xfrm>
          <a:prstGeom prst="rect">
            <a:avLst/>
          </a:prstGeom>
        </p:spPr>
      </p:pic>
      <p:sp>
        <p:nvSpPr>
          <p:cNvPr id="9" name="TextBox 8">
            <a:extLst>
              <a:ext uri="{FF2B5EF4-FFF2-40B4-BE49-F238E27FC236}">
                <a16:creationId xmlns:a16="http://schemas.microsoft.com/office/drawing/2014/main" id="{503DA5E6-1830-7439-D5D9-353A2B913567}"/>
              </a:ext>
            </a:extLst>
          </p:cNvPr>
          <p:cNvSpPr txBox="1"/>
          <p:nvPr/>
        </p:nvSpPr>
        <p:spPr>
          <a:xfrm>
            <a:off x="373834" y="5280583"/>
            <a:ext cx="11321777" cy="400110"/>
          </a:xfrm>
          <a:prstGeom prst="rect">
            <a:avLst/>
          </a:prstGeom>
          <a:noFill/>
        </p:spPr>
        <p:txBody>
          <a:bodyPr wrap="square" rtlCol="0">
            <a:spAutoFit/>
          </a:bodyPr>
          <a:lstStyle/>
          <a:p>
            <a:r>
              <a:rPr lang="en-US" sz="2000" b="1" dirty="0">
                <a:solidFill>
                  <a:srgbClr val="0070C0"/>
                </a:solidFill>
              </a:rPr>
              <a:t>Join the National Donate Life Registry as an organ and tissue donor at NJSharingNetwork.org. </a:t>
            </a:r>
          </a:p>
        </p:txBody>
      </p:sp>
      <p:pic>
        <p:nvPicPr>
          <p:cNvPr id="10" name="Picture 9" descr="Icon, qr code&#10;&#10;Description automatically generated">
            <a:extLst>
              <a:ext uri="{FF2B5EF4-FFF2-40B4-BE49-F238E27FC236}">
                <a16:creationId xmlns:a16="http://schemas.microsoft.com/office/drawing/2014/main" id="{00376CB3-31A6-D14E-52AF-E6E990EE1B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7476" y="6092600"/>
            <a:ext cx="718783" cy="596104"/>
          </a:xfrm>
          <a:prstGeom prst="rect">
            <a:avLst/>
          </a:prstGeom>
        </p:spPr>
      </p:pic>
    </p:spTree>
    <p:extLst>
      <p:ext uri="{BB962C8B-B14F-4D97-AF65-F5344CB8AC3E}">
        <p14:creationId xmlns:p14="http://schemas.microsoft.com/office/powerpoint/2010/main" val="1888762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DB10FD9-B868-8979-9C58-E33CFA3C5D73}"/>
              </a:ext>
            </a:extLst>
          </p:cNvPr>
          <p:cNvSpPr txBox="1">
            <a:spLocks/>
          </p:cNvSpPr>
          <p:nvPr/>
        </p:nvSpPr>
        <p:spPr>
          <a:xfrm>
            <a:off x="279576" y="859526"/>
            <a:ext cx="7819748" cy="434151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dirty="0">
                <a:solidFill>
                  <a:srgbClr val="00B050"/>
                </a:solidFill>
              </a:rPr>
              <a:t>Jayla Sorenson</a:t>
            </a:r>
            <a:br>
              <a:rPr lang="en-US" sz="2800" dirty="0">
                <a:solidFill>
                  <a:srgbClr val="00B050"/>
                </a:solidFill>
              </a:rPr>
            </a:br>
            <a:r>
              <a:rPr lang="en-US" sz="2800" i="1" dirty="0">
                <a:solidFill>
                  <a:srgbClr val="00B050"/>
                </a:solidFill>
              </a:rPr>
              <a:t>Waiting for a life-saving organ transplant </a:t>
            </a:r>
          </a:p>
          <a:p>
            <a:r>
              <a:rPr lang="en-US" dirty="0">
                <a:solidFill>
                  <a:schemeClr val="bg2">
                    <a:lumMod val="25000"/>
                  </a:schemeClr>
                </a:solidFill>
              </a:rPr>
              <a:t>Jayla of Toms River has a disorder known as kidney dysplasia and cystic disease, which has interfered with the development of her kidneys, limiting their ability to filter and clean her blood normally. As a result, she has steadily outpaced her kidneys’ functional capacity as the rest of her has grown from a 2-pound, 2-ounce infant born two months premature, to a vivacious little girl of normal height and weight who likes to dance, play outside, hug and kiss her dad, and master addition and subtraction. But the clock is ticking towards a more critical stage in Jayla’s condition that will eventually involve a pediatric kidney transplant. “Obviously, you don’t want anything to happen to your child,” said James Sorenson, Jayla’s father. “I want her to be able to grow up, to enjoy everything that she, that every child, is supposed to enjoy.”</a:t>
            </a:r>
          </a:p>
        </p:txBody>
      </p:sp>
      <p:pic>
        <p:nvPicPr>
          <p:cNvPr id="4098" name="Picture 2">
            <a:extLst>
              <a:ext uri="{FF2B5EF4-FFF2-40B4-BE49-F238E27FC236}">
                <a16:creationId xmlns:a16="http://schemas.microsoft.com/office/drawing/2014/main" id="{BA673FD3-0B0A-3787-E40B-90770DB379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324" y="1341120"/>
            <a:ext cx="3753840" cy="37538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4BD400A-7842-7CCB-0761-B3A4EC35812D}"/>
              </a:ext>
            </a:extLst>
          </p:cNvPr>
          <p:cNvSpPr txBox="1"/>
          <p:nvPr/>
        </p:nvSpPr>
        <p:spPr>
          <a:xfrm>
            <a:off x="373834" y="34052"/>
            <a:ext cx="11077303" cy="923330"/>
          </a:xfrm>
          <a:prstGeom prst="rect">
            <a:avLst/>
          </a:prstGeom>
          <a:noFill/>
        </p:spPr>
        <p:txBody>
          <a:bodyPr wrap="square" rtlCol="0">
            <a:spAutoFit/>
          </a:bodyPr>
          <a:lstStyle/>
          <a:p>
            <a:r>
              <a:rPr lang="en-US" sz="5400" b="1" dirty="0">
                <a:solidFill>
                  <a:srgbClr val="0070C0"/>
                </a:solidFill>
              </a:rPr>
              <a:t>Stories of Hope  </a:t>
            </a:r>
          </a:p>
        </p:txBody>
      </p:sp>
      <p:sp>
        <p:nvSpPr>
          <p:cNvPr id="6" name="TextBox 5">
            <a:extLst>
              <a:ext uri="{FF2B5EF4-FFF2-40B4-BE49-F238E27FC236}">
                <a16:creationId xmlns:a16="http://schemas.microsoft.com/office/drawing/2014/main" id="{93D57439-7ABE-47EE-9E43-686CFDA0EE2F}"/>
              </a:ext>
            </a:extLst>
          </p:cNvPr>
          <p:cNvSpPr txBox="1"/>
          <p:nvPr/>
        </p:nvSpPr>
        <p:spPr>
          <a:xfrm>
            <a:off x="373834" y="5246711"/>
            <a:ext cx="11321777" cy="400110"/>
          </a:xfrm>
          <a:prstGeom prst="rect">
            <a:avLst/>
          </a:prstGeom>
          <a:noFill/>
        </p:spPr>
        <p:txBody>
          <a:bodyPr wrap="square" rtlCol="0">
            <a:spAutoFit/>
          </a:bodyPr>
          <a:lstStyle/>
          <a:p>
            <a:r>
              <a:rPr lang="en-US" sz="2000" b="1" dirty="0">
                <a:solidFill>
                  <a:srgbClr val="0070C0"/>
                </a:solidFill>
              </a:rPr>
              <a:t>Join the National Donate Life Registry as an organ and tissue donor at NJSharingNetwork.org. </a:t>
            </a:r>
          </a:p>
        </p:txBody>
      </p:sp>
      <p:pic>
        <p:nvPicPr>
          <p:cNvPr id="7" name="Picture 6" descr="Logo&#10;&#10;Description automatically generated">
            <a:extLst>
              <a:ext uri="{FF2B5EF4-FFF2-40B4-BE49-F238E27FC236}">
                <a16:creationId xmlns:a16="http://schemas.microsoft.com/office/drawing/2014/main" id="{7EA5E2FD-86AA-AD1B-30A2-326FD023A5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834" y="5759313"/>
            <a:ext cx="1792645" cy="1004319"/>
          </a:xfrm>
          <a:prstGeom prst="rect">
            <a:avLst/>
          </a:prstGeom>
        </p:spPr>
      </p:pic>
      <p:pic>
        <p:nvPicPr>
          <p:cNvPr id="8" name="Picture 7" descr="Icon, qr code&#10;&#10;Description automatically generated">
            <a:extLst>
              <a:ext uri="{FF2B5EF4-FFF2-40B4-BE49-F238E27FC236}">
                <a16:creationId xmlns:a16="http://schemas.microsoft.com/office/drawing/2014/main" id="{86950CFE-CA54-AF01-7191-FE912995A7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7476" y="6092600"/>
            <a:ext cx="718783" cy="596104"/>
          </a:xfrm>
          <a:prstGeom prst="rect">
            <a:avLst/>
          </a:prstGeom>
        </p:spPr>
      </p:pic>
    </p:spTree>
    <p:extLst>
      <p:ext uri="{BB962C8B-B14F-4D97-AF65-F5344CB8AC3E}">
        <p14:creationId xmlns:p14="http://schemas.microsoft.com/office/powerpoint/2010/main" val="51612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DB10FD9-B868-8979-9C58-E33CFA3C5D73}"/>
              </a:ext>
            </a:extLst>
          </p:cNvPr>
          <p:cNvSpPr txBox="1">
            <a:spLocks/>
          </p:cNvSpPr>
          <p:nvPr/>
        </p:nvSpPr>
        <p:spPr>
          <a:xfrm>
            <a:off x="279576" y="859526"/>
            <a:ext cx="7819748" cy="434151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dirty="0">
                <a:solidFill>
                  <a:srgbClr val="00B050"/>
                </a:solidFill>
              </a:rPr>
              <a:t>Freddy Diaz Villa</a:t>
            </a:r>
            <a:br>
              <a:rPr lang="en-US" sz="2800" dirty="0">
                <a:solidFill>
                  <a:srgbClr val="00B050"/>
                </a:solidFill>
              </a:rPr>
            </a:br>
            <a:r>
              <a:rPr lang="en-US" sz="2800" i="1" dirty="0">
                <a:solidFill>
                  <a:srgbClr val="00B050"/>
                </a:solidFill>
              </a:rPr>
              <a:t>Organ and Tissue Donor</a:t>
            </a:r>
          </a:p>
          <a:p>
            <a:r>
              <a:rPr lang="en-US" dirty="0">
                <a:solidFill>
                  <a:schemeClr val="bg2">
                    <a:lumMod val="25000"/>
                  </a:schemeClr>
                </a:solidFill>
              </a:rPr>
              <a:t>The family, friends and coworkers of Freddy Diaz Villa all knew whenever they saw him that they would be greeted with his warm smile and usually a great big hug. While he loved music, cooking and basketball, his greatest joy in life came from helping others. On January 25, 2022, Freddy passed away at the age of 23. During Freddy’s final days in the hospital, his mother </a:t>
            </a:r>
            <a:r>
              <a:rPr lang="en-US">
                <a:solidFill>
                  <a:schemeClr val="bg2">
                    <a:lumMod val="25000"/>
                  </a:schemeClr>
                </a:solidFill>
              </a:rPr>
              <a:t>Lucy struggled </a:t>
            </a:r>
            <a:r>
              <a:rPr lang="en-US" dirty="0">
                <a:solidFill>
                  <a:schemeClr val="bg2">
                    <a:lumMod val="25000"/>
                  </a:schemeClr>
                </a:solidFill>
              </a:rPr>
              <a:t>with the decision on whether to donate his organs and tissue. Ultimately, Lucy realized that Freddy would want to give the gift of life as his final act of compassion to others. “I had a dream about Freddy, and a feeling came over me that he wanted to give to others now that his time was done here on Earth,” said Lucy. “I am glad that I followed that feeling. I know it would make Freddy happy to know that he helped others.”</a:t>
            </a:r>
          </a:p>
        </p:txBody>
      </p:sp>
      <p:sp>
        <p:nvSpPr>
          <p:cNvPr id="5" name="TextBox 4">
            <a:extLst>
              <a:ext uri="{FF2B5EF4-FFF2-40B4-BE49-F238E27FC236}">
                <a16:creationId xmlns:a16="http://schemas.microsoft.com/office/drawing/2014/main" id="{54BD400A-7842-7CCB-0761-B3A4EC35812D}"/>
              </a:ext>
            </a:extLst>
          </p:cNvPr>
          <p:cNvSpPr txBox="1"/>
          <p:nvPr/>
        </p:nvSpPr>
        <p:spPr>
          <a:xfrm>
            <a:off x="373834" y="34052"/>
            <a:ext cx="11077303" cy="923330"/>
          </a:xfrm>
          <a:prstGeom prst="rect">
            <a:avLst/>
          </a:prstGeom>
          <a:noFill/>
        </p:spPr>
        <p:txBody>
          <a:bodyPr wrap="square" rtlCol="0">
            <a:spAutoFit/>
          </a:bodyPr>
          <a:lstStyle/>
          <a:p>
            <a:r>
              <a:rPr lang="en-US" sz="5400" b="1" dirty="0">
                <a:solidFill>
                  <a:srgbClr val="0070C0"/>
                </a:solidFill>
              </a:rPr>
              <a:t>Stories of Hope  </a:t>
            </a:r>
          </a:p>
        </p:txBody>
      </p:sp>
      <p:sp>
        <p:nvSpPr>
          <p:cNvPr id="6" name="TextBox 5">
            <a:extLst>
              <a:ext uri="{FF2B5EF4-FFF2-40B4-BE49-F238E27FC236}">
                <a16:creationId xmlns:a16="http://schemas.microsoft.com/office/drawing/2014/main" id="{93D57439-7ABE-47EE-9E43-686CFDA0EE2F}"/>
              </a:ext>
            </a:extLst>
          </p:cNvPr>
          <p:cNvSpPr txBox="1"/>
          <p:nvPr/>
        </p:nvSpPr>
        <p:spPr>
          <a:xfrm>
            <a:off x="373834" y="5246711"/>
            <a:ext cx="11321777" cy="400110"/>
          </a:xfrm>
          <a:prstGeom prst="rect">
            <a:avLst/>
          </a:prstGeom>
          <a:noFill/>
        </p:spPr>
        <p:txBody>
          <a:bodyPr wrap="square" rtlCol="0">
            <a:spAutoFit/>
          </a:bodyPr>
          <a:lstStyle/>
          <a:p>
            <a:r>
              <a:rPr lang="en-US" sz="2000" b="1" dirty="0">
                <a:solidFill>
                  <a:srgbClr val="0070C0"/>
                </a:solidFill>
              </a:rPr>
              <a:t>Join the National Donate Life Registry as an organ and tissue donor at NJSharingNetwork.org. </a:t>
            </a:r>
          </a:p>
        </p:txBody>
      </p:sp>
      <p:pic>
        <p:nvPicPr>
          <p:cNvPr id="7" name="Picture 6" descr="Logo&#10;&#10;Description automatically generated">
            <a:extLst>
              <a:ext uri="{FF2B5EF4-FFF2-40B4-BE49-F238E27FC236}">
                <a16:creationId xmlns:a16="http://schemas.microsoft.com/office/drawing/2014/main" id="{7EA5E2FD-86AA-AD1B-30A2-326FD023A5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34" y="5759313"/>
            <a:ext cx="1792645" cy="1004319"/>
          </a:xfrm>
          <a:prstGeom prst="rect">
            <a:avLst/>
          </a:prstGeom>
        </p:spPr>
      </p:pic>
      <p:pic>
        <p:nvPicPr>
          <p:cNvPr id="8" name="Picture 7" descr="Icon, qr code&#10;&#10;Description automatically generated">
            <a:extLst>
              <a:ext uri="{FF2B5EF4-FFF2-40B4-BE49-F238E27FC236}">
                <a16:creationId xmlns:a16="http://schemas.microsoft.com/office/drawing/2014/main" id="{86950CFE-CA54-AF01-7191-FE912995A7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7476" y="6092600"/>
            <a:ext cx="718783" cy="596104"/>
          </a:xfrm>
          <a:prstGeom prst="rect">
            <a:avLst/>
          </a:prstGeom>
        </p:spPr>
      </p:pic>
      <p:pic>
        <p:nvPicPr>
          <p:cNvPr id="4" name="Picture 3" descr="A person sitting at a table&#10;&#10;Description automatically generated with medium confidence">
            <a:extLst>
              <a:ext uri="{FF2B5EF4-FFF2-40B4-BE49-F238E27FC236}">
                <a16:creationId xmlns:a16="http://schemas.microsoft.com/office/drawing/2014/main" id="{338756EA-521E-0795-EB6C-DE16D8BA8C17}"/>
              </a:ext>
            </a:extLst>
          </p:cNvPr>
          <p:cNvPicPr>
            <a:picLocks noChangeAspect="1"/>
          </p:cNvPicPr>
          <p:nvPr/>
        </p:nvPicPr>
        <p:blipFill rotWithShape="1">
          <a:blip r:embed="rId4">
            <a:extLst>
              <a:ext uri="{28A0092B-C50C-407E-A947-70E740481C1C}">
                <a14:useLocalDpi xmlns:a14="http://schemas.microsoft.com/office/drawing/2010/main" val="0"/>
              </a:ext>
            </a:extLst>
          </a:blip>
          <a:srcRect t="9502" b="20517"/>
          <a:stretch/>
        </p:blipFill>
        <p:spPr>
          <a:xfrm>
            <a:off x="8306887" y="1098688"/>
            <a:ext cx="3471256" cy="3961048"/>
          </a:xfrm>
          <a:prstGeom prst="rect">
            <a:avLst/>
          </a:prstGeom>
        </p:spPr>
      </p:pic>
    </p:spTree>
    <p:extLst>
      <p:ext uri="{BB962C8B-B14F-4D97-AF65-F5344CB8AC3E}">
        <p14:creationId xmlns:p14="http://schemas.microsoft.com/office/powerpoint/2010/main" val="237645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DB10FD9-B868-8979-9C58-E33CFA3C5D73}"/>
              </a:ext>
            </a:extLst>
          </p:cNvPr>
          <p:cNvSpPr txBox="1">
            <a:spLocks/>
          </p:cNvSpPr>
          <p:nvPr/>
        </p:nvSpPr>
        <p:spPr>
          <a:xfrm>
            <a:off x="373834" y="1037066"/>
            <a:ext cx="7819748" cy="434151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dirty="0">
                <a:solidFill>
                  <a:srgbClr val="00B050"/>
                </a:solidFill>
              </a:rPr>
              <a:t>Denise Peoples </a:t>
            </a:r>
            <a:br>
              <a:rPr lang="en-US" sz="2800" b="1" dirty="0">
                <a:solidFill>
                  <a:srgbClr val="00B050"/>
                </a:solidFill>
              </a:rPr>
            </a:br>
            <a:r>
              <a:rPr lang="en-US" sz="2800" i="1" dirty="0">
                <a:solidFill>
                  <a:srgbClr val="00B050"/>
                </a:solidFill>
              </a:rPr>
              <a:t>Transplant Recipient</a:t>
            </a:r>
          </a:p>
          <a:p>
            <a:r>
              <a:rPr lang="en-US" sz="1800" dirty="0">
                <a:solidFill>
                  <a:schemeClr val="bg2">
                    <a:lumMod val="25000"/>
                  </a:schemeClr>
                </a:solidFill>
              </a:rPr>
              <a:t>Denise of Newark was diagnosed with a debilitating lung disease despite the fact that she never smoked and had no family history of the condition. After a successful double-lung transplant, she was inspired to educate others about the miracle of organ and tissue donation and transplantation. Today, Denise is a Community </a:t>
            </a:r>
            <a:r>
              <a:rPr lang="en-US" sz="1800">
                <a:solidFill>
                  <a:schemeClr val="bg2">
                    <a:lumMod val="25000"/>
                  </a:schemeClr>
                </a:solidFill>
              </a:rPr>
              <a:t>Services Manager </a:t>
            </a:r>
            <a:r>
              <a:rPr lang="en-US" sz="1800" dirty="0">
                <a:solidFill>
                  <a:schemeClr val="bg2">
                    <a:lumMod val="25000"/>
                  </a:schemeClr>
                </a:solidFill>
              </a:rPr>
              <a:t>at NJ Sharing Network, and she works throughout the year to promote their life-saving mission in local schools, faith-based organizations and community associations. “Because of my own transplant, I can share a unique perspective,” said Denise. “My life is fulfilled, and I find purpose every day in helping to spread the word and dispel any myths and misinformation about organ and tissue donation.”</a:t>
            </a:r>
            <a:endParaRPr lang="en-US" sz="1800" i="1" dirty="0">
              <a:solidFill>
                <a:schemeClr val="bg2">
                  <a:lumMod val="25000"/>
                </a:schemeClr>
              </a:solidFill>
            </a:endParaRPr>
          </a:p>
        </p:txBody>
      </p:sp>
      <p:pic>
        <p:nvPicPr>
          <p:cNvPr id="5122" name="Picture 2">
            <a:extLst>
              <a:ext uri="{FF2B5EF4-FFF2-40B4-BE49-F238E27FC236}">
                <a16:creationId xmlns:a16="http://schemas.microsoft.com/office/drawing/2014/main" id="{2AE23ED4-8044-9934-33C8-94793118B0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4321" y="1140930"/>
            <a:ext cx="3580059" cy="35800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199301B-E642-BC56-E7A8-4C600AF0ACA8}"/>
              </a:ext>
            </a:extLst>
          </p:cNvPr>
          <p:cNvSpPr txBox="1"/>
          <p:nvPr/>
        </p:nvSpPr>
        <p:spPr>
          <a:xfrm>
            <a:off x="373834" y="15736"/>
            <a:ext cx="11077303" cy="923330"/>
          </a:xfrm>
          <a:prstGeom prst="rect">
            <a:avLst/>
          </a:prstGeom>
          <a:noFill/>
        </p:spPr>
        <p:txBody>
          <a:bodyPr wrap="square" rtlCol="0">
            <a:spAutoFit/>
          </a:bodyPr>
          <a:lstStyle/>
          <a:p>
            <a:r>
              <a:rPr lang="en-US" sz="5400" b="1" dirty="0">
                <a:solidFill>
                  <a:srgbClr val="0070C0"/>
                </a:solidFill>
              </a:rPr>
              <a:t>Stories of Hope  </a:t>
            </a:r>
          </a:p>
        </p:txBody>
      </p:sp>
      <p:sp>
        <p:nvSpPr>
          <p:cNvPr id="6" name="TextBox 5">
            <a:extLst>
              <a:ext uri="{FF2B5EF4-FFF2-40B4-BE49-F238E27FC236}">
                <a16:creationId xmlns:a16="http://schemas.microsoft.com/office/drawing/2014/main" id="{66D29C08-54CF-06BC-3457-EACCEDADC019}"/>
              </a:ext>
            </a:extLst>
          </p:cNvPr>
          <p:cNvSpPr txBox="1"/>
          <p:nvPr/>
        </p:nvSpPr>
        <p:spPr>
          <a:xfrm>
            <a:off x="435111" y="5040096"/>
            <a:ext cx="11321777" cy="400110"/>
          </a:xfrm>
          <a:prstGeom prst="rect">
            <a:avLst/>
          </a:prstGeom>
          <a:noFill/>
        </p:spPr>
        <p:txBody>
          <a:bodyPr wrap="square" rtlCol="0">
            <a:spAutoFit/>
          </a:bodyPr>
          <a:lstStyle/>
          <a:p>
            <a:r>
              <a:rPr lang="en-US" sz="2000" b="1" dirty="0">
                <a:solidFill>
                  <a:srgbClr val="0070C0"/>
                </a:solidFill>
              </a:rPr>
              <a:t>Join the National Donate Life Registry as an organ and tissue donor at NJSharingNetwork.org. </a:t>
            </a:r>
          </a:p>
        </p:txBody>
      </p:sp>
      <p:pic>
        <p:nvPicPr>
          <p:cNvPr id="7" name="Picture 6" descr="Logo&#10;&#10;Description automatically generated">
            <a:extLst>
              <a:ext uri="{FF2B5EF4-FFF2-40B4-BE49-F238E27FC236}">
                <a16:creationId xmlns:a16="http://schemas.microsoft.com/office/drawing/2014/main" id="{34732BBF-5834-44E8-AFAA-D271456DDD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834" y="5759313"/>
            <a:ext cx="1792645" cy="1004319"/>
          </a:xfrm>
          <a:prstGeom prst="rect">
            <a:avLst/>
          </a:prstGeom>
        </p:spPr>
      </p:pic>
      <p:pic>
        <p:nvPicPr>
          <p:cNvPr id="8" name="Picture 7" descr="Icon, qr code&#10;&#10;Description automatically generated">
            <a:extLst>
              <a:ext uri="{FF2B5EF4-FFF2-40B4-BE49-F238E27FC236}">
                <a16:creationId xmlns:a16="http://schemas.microsoft.com/office/drawing/2014/main" id="{AA17E7F9-960D-5FF3-7619-8093FC2208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7476" y="6092600"/>
            <a:ext cx="718783" cy="596104"/>
          </a:xfrm>
          <a:prstGeom prst="rect">
            <a:avLst/>
          </a:prstGeom>
        </p:spPr>
      </p:pic>
    </p:spTree>
    <p:extLst>
      <p:ext uri="{BB962C8B-B14F-4D97-AF65-F5344CB8AC3E}">
        <p14:creationId xmlns:p14="http://schemas.microsoft.com/office/powerpoint/2010/main" val="180923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DB10FD9-B868-8979-9C58-E33CFA3C5D73}"/>
              </a:ext>
            </a:extLst>
          </p:cNvPr>
          <p:cNvSpPr txBox="1">
            <a:spLocks/>
          </p:cNvSpPr>
          <p:nvPr/>
        </p:nvSpPr>
        <p:spPr>
          <a:xfrm>
            <a:off x="373834" y="934925"/>
            <a:ext cx="7268537" cy="4341517"/>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b="1" dirty="0">
                <a:solidFill>
                  <a:srgbClr val="00B050"/>
                </a:solidFill>
              </a:rPr>
              <a:t>Anthony Cruz, Sr.</a:t>
            </a:r>
            <a:br>
              <a:rPr lang="en-US" sz="2800" b="1" dirty="0">
                <a:solidFill>
                  <a:srgbClr val="00B050"/>
                </a:solidFill>
              </a:rPr>
            </a:br>
            <a:r>
              <a:rPr lang="en-US" sz="2800" i="1" dirty="0">
                <a:solidFill>
                  <a:srgbClr val="00B050"/>
                </a:solidFill>
              </a:rPr>
              <a:t>Organ and tissue donor </a:t>
            </a:r>
          </a:p>
          <a:p>
            <a:r>
              <a:rPr lang="en-US" sz="1800" dirty="0">
                <a:solidFill>
                  <a:schemeClr val="bg2">
                    <a:lumMod val="25000"/>
                  </a:schemeClr>
                </a:solidFill>
              </a:rPr>
              <a:t>Residents in and around Jersey City experienced a deep loss when well-known and beloved community activist Anthony Cruz, Sr. (pictured left), 61, passed away. For four decades, Anthony worked tirelessly on community development both inside local government and in the private sector in a variety of organizations and roles, from tenant organizer to nonprofit leader. Anthony’s selfless legacy also lives on as an organ and tissue donor who enhanced the lives of many others. “It was another example of the kind of giving person that he was,” said David Cruz, Anthony’s brother. “Everything he did in his life - personally and professionally - he did it with a great sense of humility and with purpose without needing any accolades. Anthony being a donor hero made us all think, ‘yeah, that would be Anthony.’ They will not make many more like my brother.”</a:t>
            </a:r>
          </a:p>
          <a:p>
            <a:endParaRPr lang="en-US" sz="1800" i="1" dirty="0">
              <a:solidFill>
                <a:schemeClr val="bg2">
                  <a:lumMod val="25000"/>
                </a:schemeClr>
              </a:solidFill>
            </a:endParaRPr>
          </a:p>
        </p:txBody>
      </p:sp>
      <p:sp>
        <p:nvSpPr>
          <p:cNvPr id="5" name="TextBox 4">
            <a:extLst>
              <a:ext uri="{FF2B5EF4-FFF2-40B4-BE49-F238E27FC236}">
                <a16:creationId xmlns:a16="http://schemas.microsoft.com/office/drawing/2014/main" id="{5199301B-E642-BC56-E7A8-4C600AF0ACA8}"/>
              </a:ext>
            </a:extLst>
          </p:cNvPr>
          <p:cNvSpPr txBox="1"/>
          <p:nvPr/>
        </p:nvSpPr>
        <p:spPr>
          <a:xfrm>
            <a:off x="373834" y="15736"/>
            <a:ext cx="11077303" cy="923330"/>
          </a:xfrm>
          <a:prstGeom prst="rect">
            <a:avLst/>
          </a:prstGeom>
          <a:noFill/>
        </p:spPr>
        <p:txBody>
          <a:bodyPr wrap="square" rtlCol="0">
            <a:spAutoFit/>
          </a:bodyPr>
          <a:lstStyle/>
          <a:p>
            <a:r>
              <a:rPr lang="en-US" sz="5400" b="1" dirty="0">
                <a:solidFill>
                  <a:srgbClr val="0070C0"/>
                </a:solidFill>
              </a:rPr>
              <a:t>Stories of Hope  </a:t>
            </a:r>
          </a:p>
        </p:txBody>
      </p:sp>
      <p:sp>
        <p:nvSpPr>
          <p:cNvPr id="6" name="TextBox 5">
            <a:extLst>
              <a:ext uri="{FF2B5EF4-FFF2-40B4-BE49-F238E27FC236}">
                <a16:creationId xmlns:a16="http://schemas.microsoft.com/office/drawing/2014/main" id="{66D29C08-54CF-06BC-3457-EACCEDADC019}"/>
              </a:ext>
            </a:extLst>
          </p:cNvPr>
          <p:cNvSpPr txBox="1"/>
          <p:nvPr/>
        </p:nvSpPr>
        <p:spPr>
          <a:xfrm>
            <a:off x="435111" y="5150528"/>
            <a:ext cx="11321777" cy="400110"/>
          </a:xfrm>
          <a:prstGeom prst="rect">
            <a:avLst/>
          </a:prstGeom>
          <a:noFill/>
        </p:spPr>
        <p:txBody>
          <a:bodyPr wrap="square" rtlCol="0">
            <a:spAutoFit/>
          </a:bodyPr>
          <a:lstStyle/>
          <a:p>
            <a:r>
              <a:rPr lang="en-US" sz="2000" b="1" dirty="0">
                <a:solidFill>
                  <a:srgbClr val="0070C0"/>
                </a:solidFill>
              </a:rPr>
              <a:t>Join the National Donate Life Registry as an organ and tissue donor at NJSharingNetwork.org. </a:t>
            </a:r>
          </a:p>
        </p:txBody>
      </p:sp>
      <p:pic>
        <p:nvPicPr>
          <p:cNvPr id="7" name="Picture 6" descr="Logo&#10;&#10;Description automatically generated">
            <a:extLst>
              <a:ext uri="{FF2B5EF4-FFF2-40B4-BE49-F238E27FC236}">
                <a16:creationId xmlns:a16="http://schemas.microsoft.com/office/drawing/2014/main" id="{34732BBF-5834-44E8-AFAA-D271456DDD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34" y="5759313"/>
            <a:ext cx="1792645" cy="1004319"/>
          </a:xfrm>
          <a:prstGeom prst="rect">
            <a:avLst/>
          </a:prstGeom>
        </p:spPr>
      </p:pic>
      <p:pic>
        <p:nvPicPr>
          <p:cNvPr id="8" name="Picture 7" descr="Icon, qr code&#10;&#10;Description automatically generated">
            <a:extLst>
              <a:ext uri="{FF2B5EF4-FFF2-40B4-BE49-F238E27FC236}">
                <a16:creationId xmlns:a16="http://schemas.microsoft.com/office/drawing/2014/main" id="{AA17E7F9-960D-5FF3-7619-8093FC2208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7476" y="6092600"/>
            <a:ext cx="718783" cy="596104"/>
          </a:xfrm>
          <a:prstGeom prst="rect">
            <a:avLst/>
          </a:prstGeom>
        </p:spPr>
      </p:pic>
      <p:pic>
        <p:nvPicPr>
          <p:cNvPr id="4" name="Picture 3" descr="A picture containing person, grass, outdoor, people&#10;&#10;Description automatically generated">
            <a:extLst>
              <a:ext uri="{FF2B5EF4-FFF2-40B4-BE49-F238E27FC236}">
                <a16:creationId xmlns:a16="http://schemas.microsoft.com/office/drawing/2014/main" id="{BF427904-433C-1736-DAB1-97F2B73508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4914" y="1702966"/>
            <a:ext cx="4219661" cy="3164746"/>
          </a:xfrm>
          <a:prstGeom prst="rect">
            <a:avLst/>
          </a:prstGeom>
        </p:spPr>
      </p:pic>
    </p:spTree>
    <p:extLst>
      <p:ext uri="{BB962C8B-B14F-4D97-AF65-F5344CB8AC3E}">
        <p14:creationId xmlns:p14="http://schemas.microsoft.com/office/powerpoint/2010/main" val="2588459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2084</TotalTime>
  <Words>1113</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Yaccarino</dc:creator>
  <cp:lastModifiedBy>Gary Imhoff</cp:lastModifiedBy>
  <cp:revision>4</cp:revision>
  <dcterms:created xsi:type="dcterms:W3CDTF">2023-04-12T17:37:25Z</dcterms:created>
  <dcterms:modified xsi:type="dcterms:W3CDTF">2024-03-12T20:07:11Z</dcterms:modified>
</cp:coreProperties>
</file>